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62" r:id="rId2"/>
    <p:sldId id="338" r:id="rId3"/>
    <p:sldId id="341" r:id="rId4"/>
    <p:sldId id="361" r:id="rId5"/>
    <p:sldId id="357" r:id="rId6"/>
    <p:sldId id="360" r:id="rId7"/>
    <p:sldId id="363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čák Martin" initials="K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redný štýl 4 - zvýrazneni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vetlý štýl 1 - zvýrazneni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>
        <p:scale>
          <a:sx n="80" d="100"/>
          <a:sy n="80" d="100"/>
        </p:scale>
        <p:origin x="-2430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171B7-5228-4CF5-9EE0-811F9F642D69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CF2DB-0272-4425-969B-7086077E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F2DB-0272-4425-969B-7086077E5F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93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F2DB-0272-4425-969B-7086077E5F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F2DB-0272-4425-969B-7086077E5F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F2DB-0272-4425-969B-7086077E5F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2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F2DB-0272-4425-969B-7086077E5F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B258-0960-4CEF-B893-797A02467107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238-0C2A-4667-87B5-E52970DDD79B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8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65B-A72A-4C21-AF7B-3104DCC513AE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BE06-7EAA-4D68-8309-77206DCB190E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FDFE-0EFA-4F80-9566-5A94DAAEEB1E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6A2-EC33-46AC-94E2-9600B0AC118B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221F-9838-4EFE-A98C-C617919AF6FC}" type="datetime1">
              <a:rPr lang="en-US" smtClean="0"/>
              <a:t>2/3/2015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8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FC9-07D0-4433-B42B-9C13B95C769F}" type="datetime1">
              <a:rPr lang="en-US" smtClean="0"/>
              <a:t>2/3/2015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A33-AF19-40F3-B4A3-BE067F7F397F}" type="datetime1">
              <a:rPr lang="en-US" smtClean="0"/>
              <a:t>2/3/2015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574B-BC78-400F-9A46-F094A98B11D3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7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B44D-A627-4792-AE6C-9631B0DDAB54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0801-5315-45AA-9607-34ACF6D068A8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NTP VVIS - Geológia a prieskum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48F2-B0F1-4597-A093-45626128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0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539552" y="1052736"/>
            <a:ext cx="8254823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6400" b="1" dirty="0"/>
              <a:t>Geológia a </a:t>
            </a:r>
            <a:r>
              <a:rPr lang="sk-SK" sz="6400" b="1" dirty="0" smtClean="0"/>
              <a:t>prieskum</a:t>
            </a:r>
            <a:endParaRPr lang="sk-SK" sz="6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491880" y="6488668"/>
            <a:ext cx="286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Košice 4.2.2015</a:t>
            </a:r>
            <a:r>
              <a:rPr lang="sk-SK" dirty="0" smtClean="0">
                <a:solidFill>
                  <a:schemeClr val="bg1"/>
                </a:solidFill>
              </a:rPr>
              <a:t>Štvrtok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Obrázok 3" descr="C:\Users\Dusan\Documents\Moje dokumenty\VRP Košice\NTP VVIS\Logo NTP v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190" y="2708920"/>
            <a:ext cx="2503546" cy="298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6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116696"/>
            <a:ext cx="9144000" cy="576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273050">
              <a:spcBef>
                <a:spcPct val="0"/>
              </a:spcBef>
              <a:buNone/>
              <a:defRPr sz="2400" b="1"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8195" y="568331"/>
            <a:ext cx="8576254" cy="62896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360000" tIns="36000" rIns="83960" bIns="41980" anchor="t"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lvl="2">
              <a:lnSpc>
                <a:spcPct val="150000"/>
              </a:lnSpc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1400" u="sng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17388"/>
              </p:ext>
            </p:extLst>
          </p:nvPr>
        </p:nvGraphicFramePr>
        <p:xfrm>
          <a:off x="323528" y="980728"/>
          <a:ext cx="7244551" cy="1578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6596479"/>
              </a:tblGrid>
              <a:tr h="789357">
                <a:tc>
                  <a:txBody>
                    <a:bodyPr/>
                    <a:lstStyle/>
                    <a:p>
                      <a:pPr marL="0" indent="0" algn="ctr" defTabSz="995690" rtl="0" eaLnBrk="1" latinLnBrk="0" hangingPunct="1">
                        <a:lnSpc>
                          <a:spcPct val="90000"/>
                        </a:lnSpc>
                        <a:buFont typeface="Arial" charset="0"/>
                        <a:buNone/>
                        <a:defRPr/>
                      </a:pPr>
                      <a:r>
                        <a:rPr lang="en-US" sz="2200" b="1" kern="1200" noProof="0" dirty="0" smtClean="0">
                          <a:solidFill>
                            <a:schemeClr val="bg1"/>
                          </a:solidFill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sk-SK" sz="2200" b="1" kern="1200" noProof="0" dirty="0" smtClean="0">
                          <a:solidFill>
                            <a:schemeClr val="bg1"/>
                          </a:solidFill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endParaRPr lang="en-US" sz="2200" b="1" kern="1200" noProof="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2949" marR="82949" marT="42686" marB="42686" anchor="ctr">
                    <a:lnL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90000"/>
                        </a:lnSpc>
                        <a:buFont typeface="Arial" charset="0"/>
                        <a:buNone/>
                        <a:defRPr/>
                      </a:pPr>
                      <a:r>
                        <a:rPr lang="sk-SK" sz="1800" b="1" kern="1200" noProof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Prierezové priority pracovnej skupiny</a:t>
                      </a:r>
                      <a:r>
                        <a:rPr lang="sk-SK" sz="1800" b="1" kern="1200" baseline="0" noProof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Geológia a prieskum</a:t>
                      </a:r>
                    </a:p>
                  </a:txBody>
                  <a:tcPr marL="82949" marR="82949" marT="42686" marB="42686" anchor="ctr">
                    <a:lnL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89357">
                <a:tc>
                  <a:txBody>
                    <a:bodyPr/>
                    <a:lstStyle/>
                    <a:p>
                      <a:pPr marL="0" indent="0" algn="ctr" defTabSz="995690" rtl="0" eaLnBrk="1" latinLnBrk="0" hangingPunct="1">
                        <a:lnSpc>
                          <a:spcPct val="90000"/>
                        </a:lnSpc>
                        <a:buFont typeface="Arial" charset="0"/>
                        <a:buNone/>
                        <a:defRPr/>
                      </a:pPr>
                      <a:r>
                        <a:rPr lang="en-US" sz="2200" b="1" kern="1200" noProof="0" dirty="0" smtClean="0">
                          <a:solidFill>
                            <a:schemeClr val="bg1"/>
                          </a:solidFill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sk-SK" sz="2200" b="1" kern="1200" noProof="0" dirty="0" smtClean="0">
                          <a:solidFill>
                            <a:schemeClr val="bg1"/>
                          </a:solidFill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endParaRPr lang="en-US" sz="2200" b="1" kern="1200" noProof="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2949" marR="82949" marT="42686" marB="42686" anchor="ctr">
                    <a:lnL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90000"/>
                        </a:lnSpc>
                        <a:buFont typeface="Arial" charset="0"/>
                        <a:buNone/>
                        <a:defRPr/>
                      </a:pPr>
                      <a:r>
                        <a:rPr lang="sk-SK" sz="1800" b="1" kern="1200" baseline="0" noProof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Navrhované projekty realizované v spolupráci s NTP VVIS</a:t>
                      </a:r>
                    </a:p>
                  </a:txBody>
                  <a:tcPr marL="82949" marR="82949" marT="42686" marB="42686" anchor="ctr">
                    <a:lnL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27656"/>
              </p:ext>
            </p:extLst>
          </p:nvPr>
        </p:nvGraphicFramePr>
        <p:xfrm>
          <a:off x="323528" y="2564904"/>
          <a:ext cx="7244551" cy="7893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6596479"/>
              </a:tblGrid>
              <a:tr h="789357">
                <a:tc>
                  <a:txBody>
                    <a:bodyPr/>
                    <a:lstStyle/>
                    <a:p>
                      <a:pPr marL="341313" indent="-341313" algn="ctr" defTabSz="995690" rtl="0" eaLnBrk="1" latinLnBrk="0" hangingPunct="1">
                        <a:lnSpc>
                          <a:spcPct val="90000"/>
                        </a:lnSpc>
                        <a:buFont typeface="Arial" charset="0"/>
                        <a:buNone/>
                        <a:defRPr/>
                      </a:pPr>
                      <a:r>
                        <a:rPr lang="sk-SK" sz="2200" b="1" kern="1200" noProof="0" dirty="0" smtClean="0">
                          <a:solidFill>
                            <a:schemeClr val="bg1"/>
                          </a:solidFill>
                          <a:latin typeface="Arial" charset="0"/>
                          <a:ea typeface="+mn-ea"/>
                          <a:cs typeface="+mn-cs"/>
                        </a:rPr>
                        <a:t>3.</a:t>
                      </a:r>
                      <a:endParaRPr lang="en-US" sz="2200" b="1" kern="1200" noProof="0" dirty="0" smtClean="0">
                        <a:solidFill>
                          <a:schemeClr val="bg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2949" marR="82949" marT="42686" marB="42686" anchor="ctr">
                    <a:lnL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90000"/>
                        </a:lnSpc>
                        <a:buFont typeface="Arial" charset="0"/>
                        <a:buNone/>
                        <a:defRPr/>
                      </a:pPr>
                      <a:r>
                        <a:rPr lang="sk-SK" sz="1800" b="1" kern="1200" baseline="0" noProof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Navrhované znenie výzvy</a:t>
                      </a:r>
                    </a:p>
                  </a:txBody>
                  <a:tcPr marL="82949" marR="82949" marT="42686" marB="42686" anchor="ctr">
                    <a:lnL w="12700" cap="flat" cmpd="sng" algn="ctr">
                      <a:solidFill>
                        <a:srgbClr val="F9E7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28195" y="6460772"/>
            <a:ext cx="2895600" cy="365125"/>
          </a:xfrm>
        </p:spPr>
        <p:txBody>
          <a:bodyPr/>
          <a:lstStyle/>
          <a:p>
            <a:r>
              <a:rPr lang="sk-SK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NTP VVIS - Geológia a prieskum</a:t>
            </a:r>
            <a:endParaRPr lang="sk-SK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7" name="Obrázok 6" descr="C:\Users\Dusan\Documents\Moje dokumenty\VRP Košice\NTP VVIS\Logo NTP 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40" y="5468544"/>
            <a:ext cx="1164570" cy="138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2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6522" y="260648"/>
            <a:ext cx="8229600" cy="562074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sk-SK" sz="2400" dirty="0"/>
              <a:t>1. Prierezové priority pracovnej skupiny Geológia a </a:t>
            </a:r>
            <a:r>
              <a:rPr lang="sk-SK" sz="2400" dirty="0" smtClean="0"/>
              <a:t>prieskum</a:t>
            </a:r>
            <a:endParaRPr lang="sk-SK" sz="2400" dirty="0"/>
          </a:p>
        </p:txBody>
      </p:sp>
      <p:sp>
        <p:nvSpPr>
          <p:cNvPr id="9" name="Zaoblený obdĺžnik 8"/>
          <p:cNvSpPr/>
          <p:nvPr/>
        </p:nvSpPr>
        <p:spPr>
          <a:xfrm>
            <a:off x="485304" y="980728"/>
            <a:ext cx="8200818" cy="2880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81025" lvl="2" indent="-285750" algn="just" eaLnBrk="0" hangingPunct="0"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sk-SK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Priority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4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03802"/>
              </p:ext>
            </p:extLst>
          </p:nvPr>
        </p:nvGraphicFramePr>
        <p:xfrm>
          <a:off x="485304" y="1772816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Vývoj metodík a technológií vyhľadávania a využívania nerastných surovín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93586"/>
              </p:ext>
            </p:extLst>
          </p:nvPr>
        </p:nvGraphicFramePr>
        <p:xfrm>
          <a:off x="485304" y="2204864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Zavádzanie inovatívnych postupov pri výskume a prieskume ložísk nerastných surovín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ľ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989727"/>
              </p:ext>
            </p:extLst>
          </p:nvPr>
        </p:nvGraphicFramePr>
        <p:xfrm>
          <a:off x="485304" y="1412776"/>
          <a:ext cx="8191152" cy="304800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152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Zjednotenie geologických inštitúcií  s cieľom trvalo udržateľného využívania nerastných surovín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ľ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3810"/>
              </p:ext>
            </p:extLst>
          </p:nvPr>
        </p:nvGraphicFramePr>
        <p:xfrm>
          <a:off x="485304" y="2636912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Vytváranie komplexných modelov nerastných surovín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88321"/>
              </p:ext>
            </p:extLst>
          </p:nvPr>
        </p:nvGraphicFramePr>
        <p:xfrm>
          <a:off x="485304" y="3068960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Poskytovanie expertíz a poradenských služieb pre geologický prieskum pre potreby praxe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619215"/>
              </p:ext>
            </p:extLst>
          </p:nvPr>
        </p:nvGraphicFramePr>
        <p:xfrm>
          <a:off x="485304" y="3501008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Vzdelávanie zamerané na nové trendy, metódy a technológie previazané s praxou.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73379"/>
              </p:ext>
            </p:extLst>
          </p:nvPr>
        </p:nvGraphicFramePr>
        <p:xfrm>
          <a:off x="485304" y="3933056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Vstupovanie do procesu tvorby surovinovej politiky a tvorby legislatívy v oblasti prieskumu a ťažby.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>
          <a:xfrm>
            <a:off x="6048" y="6484522"/>
            <a:ext cx="2895600" cy="365125"/>
          </a:xfrm>
        </p:spPr>
        <p:txBody>
          <a:bodyPr/>
          <a:lstStyle/>
          <a:p>
            <a:r>
              <a: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NTP VVIS - </a:t>
            </a:r>
            <a:r>
              <a:rPr lang="en-US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Geológia</a:t>
            </a:r>
            <a:r>
              <a: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 a </a:t>
            </a:r>
            <a:r>
              <a:rPr lang="en-US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prieskum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2" name="Obrázok 11" descr="C:\Users\Dusan\Documents\Moje dokumenty\VRP Košice\NTP VVIS\Logo NTP 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40" y="5468544"/>
            <a:ext cx="1164570" cy="138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7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ok 16" descr="C:\Users\Dusan\Documents\Moje dokumenty\VRP Košice\NTP VVIS\Logo NTP 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40" y="5468544"/>
            <a:ext cx="1164570" cy="138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6522" y="260648"/>
            <a:ext cx="8229600" cy="562074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sk-SK" sz="2400" dirty="0"/>
              <a:t>2. Navrhované projekty realizované v spolupráci s NTP </a:t>
            </a:r>
            <a:r>
              <a:rPr lang="sk-SK" sz="2400" dirty="0" smtClean="0"/>
              <a:t>VVIS</a:t>
            </a:r>
            <a:endParaRPr lang="sk-SK" sz="2400" dirty="0"/>
          </a:p>
        </p:txBody>
      </p:sp>
      <p:sp>
        <p:nvSpPr>
          <p:cNvPr id="9" name="Zaoblený obdĺžnik 8"/>
          <p:cNvSpPr/>
          <p:nvPr/>
        </p:nvSpPr>
        <p:spPr>
          <a:xfrm>
            <a:off x="485304" y="980728"/>
            <a:ext cx="8200818" cy="2880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81025" lvl="2" indent="-285750" algn="just" eaLnBrk="0" hangingPunct="0"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sk-SK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Navrhované projekty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4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09158"/>
              </p:ext>
            </p:extLst>
          </p:nvPr>
        </p:nvGraphicFramePr>
        <p:xfrm>
          <a:off x="485304" y="1772816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a  vývoj metodiky identifikácie ložísk uhľovodíkov v komplexných </a:t>
                      </a:r>
                      <a:r>
                        <a:rPr lang="sk-SK" sz="1400" b="0" u="none" strike="noStrike" kern="1200" baseline="0" noProof="0" dirty="0" err="1" smtClean="0">
                          <a:effectLst/>
                        </a:rPr>
                        <a:t>príkrovových</a:t>
                      </a: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 štruktúrach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48827"/>
              </p:ext>
            </p:extLst>
          </p:nvPr>
        </p:nvGraphicFramePr>
        <p:xfrm>
          <a:off x="485304" y="2204864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zameraný na vyhľadávanie nerudných silikátových surovín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ľ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665975"/>
              </p:ext>
            </p:extLst>
          </p:nvPr>
        </p:nvGraphicFramePr>
        <p:xfrm>
          <a:off x="485304" y="1412776"/>
          <a:ext cx="8191152" cy="304800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152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a  vývoj metodiky identifikácie </a:t>
                      </a:r>
                      <a:r>
                        <a:rPr lang="sk-SK" sz="1400" b="0" u="none" strike="noStrike" kern="1200" baseline="0" noProof="0" dirty="0" err="1" smtClean="0">
                          <a:effectLst/>
                        </a:rPr>
                        <a:t>nízkokapacitných</a:t>
                      </a: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 neštruktúrnych ložísk uhľovodíkov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ľ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836699"/>
              </p:ext>
            </p:extLst>
          </p:nvPr>
        </p:nvGraphicFramePr>
        <p:xfrm>
          <a:off x="485304" y="2636912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zameraný na prehodnotenie ekonomických zásob </a:t>
                      </a:r>
                      <a:r>
                        <a:rPr lang="sk-SK" sz="1400" b="0" u="none" strike="noStrike" kern="1200" baseline="0" noProof="0" dirty="0" err="1" smtClean="0">
                          <a:effectLst/>
                        </a:rPr>
                        <a:t>Sb</a:t>
                      </a:r>
                      <a:endParaRPr lang="sk-SK" sz="1400" b="0" u="none" strike="noStrike" kern="1200" baseline="0" noProof="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947192"/>
              </p:ext>
            </p:extLst>
          </p:nvPr>
        </p:nvGraphicFramePr>
        <p:xfrm>
          <a:off x="485304" y="3068960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zameraný na pochopenie migrácie a  genézy prvkov Mg a 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28171"/>
              </p:ext>
            </p:extLst>
          </p:nvPr>
        </p:nvGraphicFramePr>
        <p:xfrm>
          <a:off x="485304" y="3501008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Podzemné zásobníky pre komplexné využitie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65239"/>
              </p:ext>
            </p:extLst>
          </p:nvPr>
        </p:nvGraphicFramePr>
        <p:xfrm>
          <a:off x="494970" y="3933056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Aplikácia nových technológií prieskumu a metód výskumu pri vyhľadávaní a ťažbe Au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03779"/>
              </p:ext>
            </p:extLst>
          </p:nvPr>
        </p:nvGraphicFramePr>
        <p:xfrm>
          <a:off x="485304" y="4365104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pre  komplexné zhodnotenie potenciálu ťažby </a:t>
                      </a:r>
                      <a:r>
                        <a:rPr lang="sk-SK" sz="1400" b="0" u="none" strike="noStrike" kern="1200" baseline="0" noProof="0" dirty="0" err="1" smtClean="0">
                          <a:effectLst/>
                        </a:rPr>
                        <a:t>U-Mo</a:t>
                      </a: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 rúd na Slovensku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44647"/>
              </p:ext>
            </p:extLst>
          </p:nvPr>
        </p:nvGraphicFramePr>
        <p:xfrm>
          <a:off x="485304" y="4797152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pre  komplexné zhodnotenie potenciálu ťažby </a:t>
                      </a:r>
                      <a:r>
                        <a:rPr lang="sk-SK" sz="1400" b="0" u="none" strike="noStrike" kern="1200" baseline="0" noProof="0" dirty="0" err="1" smtClean="0">
                          <a:effectLst/>
                        </a:rPr>
                        <a:t>W-Mo-Au</a:t>
                      </a: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 rúd na Slovensku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ľ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94031"/>
              </p:ext>
            </p:extLst>
          </p:nvPr>
        </p:nvGraphicFramePr>
        <p:xfrm>
          <a:off x="494970" y="5229200"/>
          <a:ext cx="8191152" cy="360039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516835"/>
                <a:gridCol w="7674317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400" b="0" u="none" strike="noStrike" kern="1200" baseline="0" noProof="0" dirty="0" smtClean="0">
                          <a:effectLst/>
                        </a:rPr>
                        <a:t>Výskum výskytu, mobility a možností akumulácií zriedkavých prvkov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sk-SK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NTP VVIS - Geológia a prieskum</a:t>
            </a:r>
            <a:endParaRPr lang="sk-SK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6522" y="260648"/>
            <a:ext cx="8229600" cy="562074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sk-SK" sz="2400" dirty="0" smtClean="0"/>
              <a:t>3. Navrhované </a:t>
            </a:r>
            <a:r>
              <a:rPr lang="sk-SK" sz="2400" dirty="0"/>
              <a:t>znenie výzvy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485304" y="980728"/>
            <a:ext cx="8200818" cy="2880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81025" lvl="2" indent="-285750" algn="just" eaLnBrk="0" hangingPunct="0"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Znenie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potenciálnej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výzvy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4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13113"/>
              </p:ext>
            </p:extLst>
          </p:nvPr>
        </p:nvGraphicFramePr>
        <p:xfrm>
          <a:off x="486816" y="1412776"/>
          <a:ext cx="8200818" cy="1584176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486296"/>
                <a:gridCol w="7714522"/>
              </a:tblGrid>
              <a:tr h="15841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en-US" sz="14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i="1" u="none" strike="noStrike" kern="1200" baseline="0" noProof="0" dirty="0" smtClean="0">
                          <a:effectLst/>
                        </a:rPr>
                        <a:t>„Vývoj </a:t>
                      </a:r>
                      <a:r>
                        <a:rPr lang="sk-SK" sz="2400" b="1" i="1" u="none" strike="noStrike" kern="1200" baseline="0" noProof="0" dirty="0" err="1" smtClean="0">
                          <a:effectLst/>
                        </a:rPr>
                        <a:t>geotechnológií</a:t>
                      </a:r>
                      <a:r>
                        <a:rPr lang="sk-SK" sz="2400" b="1" i="1" u="none" strike="noStrike" kern="1200" baseline="0" noProof="0" dirty="0" smtClean="0">
                          <a:effectLst/>
                        </a:rPr>
                        <a:t> a metodologický výskum pre zabezpečenie udržateľného rozvoja hospodárstva SR v oblasti využitia perspektívnych nerastných surovín.“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>
          <a:xfrm>
            <a:off x="0" y="6484522"/>
            <a:ext cx="2895600" cy="365125"/>
          </a:xfrm>
        </p:spPr>
        <p:txBody>
          <a:bodyPr/>
          <a:lstStyle/>
          <a:p>
            <a:r>
              <a:rPr lang="sk-SK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NTP VVIS - Geológia a prieskum</a:t>
            </a:r>
            <a:endParaRPr lang="sk-SK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pic>
        <p:nvPicPr>
          <p:cNvPr id="6" name="Obrázok 5" descr="C:\Users\Dusan\Documents\Moje dokumenty\VRP Košice\NTP VVIS\Logo NTP 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40" y="5468544"/>
            <a:ext cx="1164570" cy="138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2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6522" y="260648"/>
            <a:ext cx="8229600" cy="562074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sk-SK" sz="2400" dirty="0"/>
              <a:t>NAFTA partner firmy RAG – </a:t>
            </a:r>
            <a:r>
              <a:rPr lang="sk-SK" sz="2400" dirty="0" smtClean="0"/>
              <a:t>projekt </a:t>
            </a:r>
            <a:r>
              <a:rPr lang="sk-SK" sz="2400" dirty="0" err="1" smtClean="0"/>
              <a:t>sun</a:t>
            </a:r>
            <a:r>
              <a:rPr lang="sk-SK" sz="2400" dirty="0" smtClean="0"/>
              <a:t> </a:t>
            </a:r>
            <a:r>
              <a:rPr lang="sk-SK" sz="2400" dirty="0" err="1" smtClean="0"/>
              <a:t>storage</a:t>
            </a:r>
            <a:r>
              <a:rPr lang="sk-SK" sz="2400" dirty="0" smtClean="0"/>
              <a:t> </a:t>
            </a:r>
            <a:r>
              <a:rPr lang="sk-SK" sz="2400" dirty="0" err="1" smtClean="0"/>
              <a:t>Lehen</a:t>
            </a:r>
            <a:endParaRPr lang="sk-SK" sz="2400" dirty="0"/>
          </a:p>
        </p:txBody>
      </p:sp>
      <p:sp>
        <p:nvSpPr>
          <p:cNvPr id="9" name="Zaoblený obdĺžnik 8"/>
          <p:cNvSpPr/>
          <p:nvPr/>
        </p:nvSpPr>
        <p:spPr>
          <a:xfrm>
            <a:off x="483038" y="980728"/>
            <a:ext cx="8200818" cy="2880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95275" lvl="2" indent="-212725" algn="just" eaLnBrk="0" hangingPunct="0"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00000"/>
              <a:defRPr/>
            </a:pPr>
            <a:r>
              <a:rPr lang="sk-SK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Partneri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Pracovné </a:t>
            </a:r>
            <a:r>
              <a:rPr lang="sk-SK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skupiny                              </a:t>
            </a:r>
            <a:endParaRPr lang="en-US" sz="14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19144"/>
              </p:ext>
            </p:extLst>
          </p:nvPr>
        </p:nvGraphicFramePr>
        <p:xfrm>
          <a:off x="535074" y="1340768"/>
          <a:ext cx="1516646" cy="2232248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1516646"/>
              </a:tblGrid>
              <a:tr h="2232248">
                <a:tc>
                  <a:txBody>
                    <a:bodyPr/>
                    <a:lstStyle/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NAFTA </a:t>
                      </a: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DVGW</a:t>
                      </a: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Etogas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MUL </a:t>
                      </a: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Boku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Energy Institute</a:t>
                      </a: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Verbund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Axiom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10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182197"/>
            <a:ext cx="963104" cy="530317"/>
          </a:xfrm>
          <a:prstGeom prst="rect">
            <a:avLst/>
          </a:prstGeom>
        </p:spPr>
      </p:pic>
      <p:sp>
        <p:nvSpPr>
          <p:cNvPr id="14" name="Zaoblený obdĺžnik 13"/>
          <p:cNvSpPr/>
          <p:nvPr/>
        </p:nvSpPr>
        <p:spPr>
          <a:xfrm>
            <a:off x="483038" y="3645024"/>
            <a:ext cx="8200818" cy="2880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81025" lvl="2" indent="-285750" algn="just" eaLnBrk="0" hangingPunct="0"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sk-SK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Základné termíny:</a:t>
            </a:r>
            <a:endParaRPr lang="en-US" sz="14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7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392767"/>
              </p:ext>
            </p:extLst>
          </p:nvPr>
        </p:nvGraphicFramePr>
        <p:xfrm>
          <a:off x="2167479" y="1340768"/>
          <a:ext cx="4831936" cy="2225040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4831936"/>
              </a:tblGrid>
              <a:tr h="187220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WP1: Project Management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WP2: Geochemistry and Reactive Transport modelling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WP3: Microbial Processes in Hydrogen Exposed</a:t>
                      </a:r>
                      <a:r>
                        <a:rPr lang="sk-SK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Reservoirs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WP4: 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Demixing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Natural Gas and Hydrogen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WP5: Materials and Corrosion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WP6: SME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WP7: Design and Construction of Test bed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WP8: 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Testbed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Operation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WP9: Risk Assessment and Life Cycle Assessment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WP10: Economic and Legal Analysis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24" y="4077072"/>
            <a:ext cx="68294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Rovná spojnica 19"/>
          <p:cNvCxnSpPr/>
          <p:nvPr/>
        </p:nvCxnSpPr>
        <p:spPr>
          <a:xfrm>
            <a:off x="3347864" y="4087594"/>
            <a:ext cx="0" cy="1533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2962781" y="563164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8</a:t>
            </a:r>
            <a:r>
              <a:rPr lang="sk-SK" dirty="0" smtClean="0"/>
              <a:t>/2014</a:t>
            </a:r>
            <a:endParaRPr lang="sk-SK" dirty="0"/>
          </a:p>
        </p:txBody>
      </p:sp>
      <p:cxnSp>
        <p:nvCxnSpPr>
          <p:cNvPr id="23" name="Rovná spojnica 22"/>
          <p:cNvCxnSpPr>
            <a:endCxn id="1025" idx="2"/>
          </p:cNvCxnSpPr>
          <p:nvPr/>
        </p:nvCxnSpPr>
        <p:spPr>
          <a:xfrm flipH="1">
            <a:off x="3927237" y="4036422"/>
            <a:ext cx="8094" cy="15741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635896" y="587727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Dnes</a:t>
            </a:r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4359171" y="5355224"/>
            <a:ext cx="0" cy="255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3997532" y="562409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5/2015</a:t>
            </a:r>
            <a:endParaRPr lang="sk-SK" dirty="0"/>
          </a:p>
        </p:txBody>
      </p:sp>
      <p:cxnSp>
        <p:nvCxnSpPr>
          <p:cNvPr id="29" name="Rovná spojnica 28"/>
          <p:cNvCxnSpPr/>
          <p:nvPr/>
        </p:nvCxnSpPr>
        <p:spPr>
          <a:xfrm>
            <a:off x="5076056" y="5368718"/>
            <a:ext cx="0" cy="255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4648116" y="587727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</a:t>
            </a:r>
            <a:r>
              <a:rPr lang="sk-SK" dirty="0" smtClean="0"/>
              <a:t>/2015</a:t>
            </a:r>
            <a:endParaRPr lang="sk-SK" dirty="0"/>
          </a:p>
        </p:txBody>
      </p:sp>
      <p:cxnSp>
        <p:nvCxnSpPr>
          <p:cNvPr id="31" name="Rovná spojnica 30"/>
          <p:cNvCxnSpPr/>
          <p:nvPr/>
        </p:nvCxnSpPr>
        <p:spPr>
          <a:xfrm>
            <a:off x="5861268" y="5355223"/>
            <a:ext cx="0" cy="255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BlokTextu 31"/>
          <p:cNvSpPr txBox="1"/>
          <p:nvPr/>
        </p:nvSpPr>
        <p:spPr>
          <a:xfrm>
            <a:off x="5351142" y="562409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4/2016</a:t>
            </a:r>
            <a:endParaRPr lang="sk-SK" dirty="0"/>
          </a:p>
        </p:txBody>
      </p:sp>
      <p:cxnSp>
        <p:nvCxnSpPr>
          <p:cNvPr id="33" name="Rovná spojnica 32"/>
          <p:cNvCxnSpPr/>
          <p:nvPr/>
        </p:nvCxnSpPr>
        <p:spPr>
          <a:xfrm>
            <a:off x="6354280" y="5368718"/>
            <a:ext cx="0" cy="255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5940152" y="587727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8/2016</a:t>
            </a:r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35" name="Rovná spojovacia šípka 34"/>
          <p:cNvCxnSpPr/>
          <p:nvPr/>
        </p:nvCxnSpPr>
        <p:spPr>
          <a:xfrm flipV="1">
            <a:off x="428368" y="5610597"/>
            <a:ext cx="7023952" cy="210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Obrázok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1268" y="2204864"/>
            <a:ext cx="313022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Zástupný symbol päty 1"/>
          <p:cNvSpPr txBox="1">
            <a:spLocks/>
          </p:cNvSpPr>
          <p:nvPr/>
        </p:nvSpPr>
        <p:spPr>
          <a:xfrm>
            <a:off x="0" y="648452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NTP VVIS - Geológia a prieskum</a:t>
            </a:r>
            <a:endParaRPr lang="sk-SK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pic>
        <p:nvPicPr>
          <p:cNvPr id="5" name="Obrázok 4" descr="C:\Users\Dusan\Documents\Moje dokumenty\VRP Košice\NTP VVIS\Logo NTP v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17032"/>
            <a:ext cx="1164570" cy="138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971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4788</TotalTime>
  <Words>396</Words>
  <Application>Microsoft Office PowerPoint</Application>
  <PresentationFormat>Prezentácia na obrazovke (4:3)</PresentationFormat>
  <Paragraphs>94</Paragraphs>
  <Slides>7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Prezentácia programu PowerPoint</vt:lpstr>
      <vt:lpstr>Prezentácia programu PowerPoint</vt:lpstr>
      <vt:lpstr>1. Prierezové priority pracovnej skupiny Geológia a prieskum</vt:lpstr>
      <vt:lpstr>2. Navrhované projekty realizované v spolupráci s NTP VVIS</vt:lpstr>
      <vt:lpstr>3. Navrhované znenie výzvy</vt:lpstr>
      <vt:lpstr>NAFTA partner firmy RAG – projekt sun storage Lehen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Korčák Martin</cp:lastModifiedBy>
  <cp:revision>283</cp:revision>
  <cp:lastPrinted>2014-02-12T11:25:31Z</cp:lastPrinted>
  <dcterms:created xsi:type="dcterms:W3CDTF">2013-12-10T08:19:03Z</dcterms:created>
  <dcterms:modified xsi:type="dcterms:W3CDTF">2015-02-03T07:10:33Z</dcterms:modified>
</cp:coreProperties>
</file>